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46" r:id="rId6"/>
  </p:sldMasterIdLst>
  <p:notesMasterIdLst>
    <p:notesMasterId r:id="rId20"/>
  </p:notesMasterIdLst>
  <p:handoutMasterIdLst>
    <p:handoutMasterId r:id="rId21"/>
  </p:handoutMasterIdLst>
  <p:sldIdLst>
    <p:sldId id="263" r:id="rId7"/>
    <p:sldId id="270" r:id="rId8"/>
    <p:sldId id="267" r:id="rId9"/>
    <p:sldId id="268" r:id="rId10"/>
    <p:sldId id="269" r:id="rId11"/>
    <p:sldId id="272" r:id="rId12"/>
    <p:sldId id="274" r:id="rId13"/>
    <p:sldId id="275" r:id="rId14"/>
    <p:sldId id="277" r:id="rId15"/>
    <p:sldId id="276" r:id="rId16"/>
    <p:sldId id="279" r:id="rId17"/>
    <p:sldId id="278"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6" autoAdjust="0"/>
    <p:restoredTop sz="78180" autoAdjust="0"/>
  </p:normalViewPr>
  <p:slideViewPr>
    <p:cSldViewPr snapToGrid="0">
      <p:cViewPr varScale="1">
        <p:scale>
          <a:sx n="76" d="100"/>
          <a:sy n="76" d="100"/>
        </p:scale>
        <p:origin x="1738"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1/22/2020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6554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49867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7"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6"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1"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1"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6"/>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8"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547"/>
            <a:ext cx="9148511" cy="6711245"/>
          </a:xfrm>
          <a:prstGeom prst="rect">
            <a:avLst/>
          </a:prstGeom>
        </p:spPr>
      </p:pic>
      <p:sp>
        <p:nvSpPr>
          <p:cNvPr id="14" name="Title 5"/>
          <p:cNvSpPr>
            <a:spLocks noGrp="1"/>
          </p:cNvSpPr>
          <p:nvPr>
            <p:ph type="title"/>
          </p:nvPr>
        </p:nvSpPr>
        <p:spPr>
          <a:xfrm>
            <a:off x="200026" y="265875"/>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5"/>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4"/>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788326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6927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6583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2788700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285156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8105252"/>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930651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12056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2636244"/>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2685515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29926771"/>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0547735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5332873"/>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2017810"/>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493003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079833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409946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77870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3"/>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1"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6"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6"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1"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7"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9"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7"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5"/>
          <a:srcRect/>
          <a:stretch>
            <a:fillRect/>
          </a:stretch>
        </p:blipFill>
        <p:spPr bwMode="auto">
          <a:xfrm>
            <a:off x="4559300" y="3416312"/>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1/22/2020</a:t>
            </a:fld>
            <a:endParaRPr lang="en-US" dirty="0"/>
          </a:p>
        </p:txBody>
      </p:sp>
      <p:pic>
        <p:nvPicPr>
          <p:cNvPr id="13" name="Picture 1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4" r:id="rId23"/>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7"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2"/>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4" y="256443"/>
            <a:ext cx="372157" cy="653036"/>
          </a:xfrm>
          <a:prstGeom prst="rect">
            <a:avLst/>
          </a:prstGeom>
        </p:spPr>
      </p:pic>
      <p:sp>
        <p:nvSpPr>
          <p:cNvPr id="15"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7" y="334039"/>
            <a:ext cx="545689" cy="497851"/>
          </a:xfrm>
          <a:prstGeom prst="rect">
            <a:avLst/>
          </a:prstGeom>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1/22/2020</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B6B94-6F19-4E2B-82A4-E3780F0317F0}" type="datetimeFigureOut">
              <a:rPr lang="en-US" smtClean="0"/>
              <a:pPr/>
              <a:t>1/22/2020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
        <p:nvSpPr>
          <p:cNvPr id="13"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2407119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61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solidFill>
                  <a:sysClr val="windowText" lastClr="000000"/>
                </a:solidFill>
                <a:latin typeface="Arial" panose="020B0604020202020204" pitchFamily="34" charset="0"/>
                <a:cs typeface="Arial" panose="020B0604020202020204" pitchFamily="34" charset="0"/>
              </a:rPr>
              <a:t>MOTORBOAT TRAINING, TESTING &amp; </a:t>
            </a:r>
            <a:r>
              <a:rPr lang="en-US" sz="4400" dirty="0" smtClean="0">
                <a:solidFill>
                  <a:sysClr val="windowText" lastClr="000000"/>
                </a:solidFill>
                <a:latin typeface="Arial" panose="020B0604020202020204" pitchFamily="34" charset="0"/>
                <a:cs typeface="Arial" panose="020B0604020202020204" pitchFamily="34" charset="0"/>
              </a:rPr>
              <a:t>LICENSING</a:t>
            </a:r>
            <a:endParaRPr lang="en-US" sz="4400" dirty="0">
              <a:solidFill>
                <a:schemeClr val="bg1"/>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6"/>
          </p:nvPr>
        </p:nvSpPr>
        <p:spPr>
          <a:xfrm>
            <a:off x="0" y="1651148"/>
            <a:ext cx="3252829" cy="3957637"/>
          </a:xfrm>
        </p:spPr>
        <p:txBody>
          <a:bodyPr/>
          <a:lstStyle/>
          <a:p>
            <a:r>
              <a:rPr lang="en-US" sz="2000" dirty="0" smtClean="0">
                <a:solidFill>
                  <a:schemeClr val="bg1"/>
                </a:solidFill>
                <a:latin typeface="Arial" panose="020B0604020202020204" pitchFamily="34" charset="0"/>
                <a:cs typeface="Arial" panose="020B0604020202020204" pitchFamily="34" charset="0"/>
              </a:rPr>
              <a:t>Presenter:</a:t>
            </a:r>
            <a:endParaRPr lang="en-US" sz="2000" dirty="0" smtClean="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dirty="0" smtClean="0">
                <a:solidFill>
                  <a:schemeClr val="bg1"/>
                </a:solidFill>
                <a:latin typeface="Arial" panose="020B0604020202020204" pitchFamily="34" charset="0"/>
                <a:cs typeface="Arial" panose="020B0604020202020204" pitchFamily="34" charset="0"/>
              </a:rPr>
              <a:t>Title: </a:t>
            </a:r>
            <a:r>
              <a:rPr lang="en-US" sz="2000" dirty="0" smtClean="0">
                <a:solidFill>
                  <a:srgbClr val="002060"/>
                </a:solidFill>
                <a:latin typeface="Arial" panose="020B0604020202020204" pitchFamily="34" charset="0"/>
                <a:cs typeface="Arial" panose="020B0604020202020204" pitchFamily="34" charset="0"/>
              </a:rPr>
              <a:t>Emergency Procedures</a:t>
            </a:r>
          </a:p>
          <a:p>
            <a:r>
              <a:rPr lang="en-US" dirty="0" smtClean="0">
                <a:solidFill>
                  <a:srgbClr val="002060"/>
                </a:solidFill>
                <a:latin typeface="Arial" panose="020B0604020202020204" pitchFamily="34" charset="0"/>
                <a:cs typeface="Arial" panose="020B0604020202020204" pitchFamily="34" charset="0"/>
              </a:rPr>
              <a:t>Manual – TAB </a:t>
            </a:r>
            <a:r>
              <a:rPr lang="en-US" dirty="0" smtClean="0">
                <a:solidFill>
                  <a:srgbClr val="002060"/>
                </a:solidFill>
                <a:latin typeface="Arial" panose="020B0604020202020204" pitchFamily="34" charset="0"/>
                <a:cs typeface="Arial" panose="020B0604020202020204" pitchFamily="34" charset="0"/>
              </a:rPr>
              <a:t>7</a:t>
            </a:r>
            <a:endParaRPr lang="en-US" sz="2000" dirty="0" smtClean="0">
              <a:solidFill>
                <a:srgbClr val="002060"/>
              </a:solidFill>
              <a:latin typeface="Arial" panose="020B0604020202020204" pitchFamily="34" charset="0"/>
              <a:cs typeface="Arial" panose="020B0604020202020204" pitchFamily="34" charset="0"/>
            </a:endParaRPr>
          </a:p>
          <a:p>
            <a:r>
              <a:rPr lang="en-US" sz="2000" dirty="0" smtClean="0">
                <a:solidFill>
                  <a:schemeClr val="bg1"/>
                </a:solidFill>
                <a:latin typeface="Arial" panose="020B0604020202020204" pitchFamily="34" charset="0"/>
                <a:cs typeface="Arial" panose="020B0604020202020204" pitchFamily="34" charset="0"/>
              </a:rPr>
              <a:t>Date:</a:t>
            </a:r>
            <a:endParaRPr lang="en-US" sz="2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3340" y="1989574"/>
            <a:ext cx="2602523" cy="195189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40816" y="3941466"/>
            <a:ext cx="2629319" cy="197198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44166" y="1992085"/>
            <a:ext cx="2599174" cy="194938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16544" y="3941466"/>
            <a:ext cx="2629319" cy="1971989"/>
          </a:xfrm>
          <a:prstGeom prst="rect">
            <a:avLst/>
          </a:prstGeom>
        </p:spPr>
      </p:pic>
    </p:spTree>
    <p:extLst>
      <p:ext uri="{BB962C8B-B14F-4D97-AF65-F5344CB8AC3E}">
        <p14:creationId xmlns:p14="http://schemas.microsoft.com/office/powerpoint/2010/main" val="387611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
        <p:nvSpPr>
          <p:cNvPr id="4" name="Content Placeholder 2"/>
          <p:cNvSpPr>
            <a:spLocks noGrp="1"/>
          </p:cNvSpPr>
          <p:nvPr>
            <p:ph idx="1"/>
          </p:nvPr>
        </p:nvSpPr>
        <p:spPr>
          <a:xfrm>
            <a:off x="381000" y="838200"/>
            <a:ext cx="8229600" cy="5821363"/>
          </a:xfrm>
        </p:spPr>
        <p:txBody>
          <a:bodyPr>
            <a:normAutofit fontScale="62500" lnSpcReduction="20000"/>
          </a:bodyPr>
          <a:lstStyle/>
          <a:p>
            <a:pPr marL="457207" lvl="1" indent="0">
              <a:buNone/>
            </a:pPr>
            <a:endParaRPr lang="en-US" sz="3600" dirty="0" smtClean="0">
              <a:latin typeface="Arial" panose="020B0604020202020204" pitchFamily="34" charset="0"/>
              <a:cs typeface="Arial" panose="020B0604020202020204" pitchFamily="34" charset="0"/>
            </a:endParaRPr>
          </a:p>
          <a:p>
            <a:pPr marL="457207" lvl="1" indent="0">
              <a:buNone/>
            </a:pPr>
            <a:r>
              <a:rPr lang="en-US" sz="4500" dirty="0" smtClean="0">
                <a:latin typeface="Arial" panose="020B0604020202020204" pitchFamily="34" charset="0"/>
                <a:cs typeface="Arial" panose="020B0604020202020204" pitchFamily="34" charset="0"/>
              </a:rPr>
              <a:t>Self Rescue Techniques.</a:t>
            </a:r>
          </a:p>
          <a:p>
            <a:pPr lvl="1">
              <a:buNone/>
            </a:pPr>
            <a:r>
              <a:rPr lang="en-US" sz="45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A.  Chin-up bounce</a:t>
            </a:r>
          </a:p>
          <a:p>
            <a:pPr lvl="1">
              <a:buNone/>
            </a:pPr>
            <a:r>
              <a:rPr lang="en-US" sz="3600" dirty="0" smtClean="0">
                <a:latin typeface="Arial" panose="020B0604020202020204" pitchFamily="34" charset="0"/>
                <a:cs typeface="Arial" panose="020B0604020202020204" pitchFamily="34" charset="0"/>
              </a:rPr>
              <a:t>	B.  Stirrup</a:t>
            </a:r>
          </a:p>
          <a:p>
            <a:pPr lvl="1">
              <a:buNone/>
            </a:pPr>
            <a:r>
              <a:rPr lang="en-US" sz="3600" dirty="0" smtClean="0">
                <a:latin typeface="Arial" panose="020B0604020202020204" pitchFamily="34" charset="0"/>
                <a:cs typeface="Arial" panose="020B0604020202020204" pitchFamily="34" charset="0"/>
              </a:rPr>
              <a:t>	C. </a:t>
            </a:r>
            <a:r>
              <a:rPr lang="en-US" sz="3600" dirty="0" err="1" smtClean="0">
                <a:latin typeface="Arial" panose="020B0604020202020204" pitchFamily="34" charset="0"/>
                <a:cs typeface="Arial" panose="020B0604020202020204" pitchFamily="34" charset="0"/>
              </a:rPr>
              <a:t>Cavitation</a:t>
            </a:r>
            <a:r>
              <a:rPr lang="en-US" sz="3600" dirty="0" smtClean="0">
                <a:latin typeface="Arial" panose="020B0604020202020204" pitchFamily="34" charset="0"/>
                <a:cs typeface="Arial" panose="020B0604020202020204" pitchFamily="34" charset="0"/>
              </a:rPr>
              <a:t> plate</a:t>
            </a:r>
          </a:p>
          <a:p>
            <a:pPr lvl="1">
              <a:buNone/>
            </a:pPr>
            <a:r>
              <a:rPr lang="en-US" sz="3600" dirty="0" smtClean="0">
                <a:latin typeface="Arial" panose="020B0604020202020204" pitchFamily="34" charset="0"/>
                <a:cs typeface="Arial" panose="020B0604020202020204" pitchFamily="34" charset="0"/>
              </a:rPr>
              <a:t>	D. Ladder</a:t>
            </a:r>
          </a:p>
          <a:p>
            <a:pPr lvl="1">
              <a:buNone/>
            </a:pPr>
            <a:r>
              <a:rPr lang="en-US" sz="3600" dirty="0" smtClean="0">
                <a:latin typeface="Arial" panose="020B0604020202020204" pitchFamily="34" charset="0"/>
                <a:cs typeface="Arial" panose="020B0604020202020204" pitchFamily="34" charset="0"/>
              </a:rPr>
              <a:t>	E. HELP – heat escape lessening posture</a:t>
            </a:r>
          </a:p>
          <a:p>
            <a:pPr lvl="1">
              <a:buNone/>
            </a:pPr>
            <a:endParaRPr lang="en-US" sz="3600" dirty="0" smtClean="0">
              <a:latin typeface="Arial" panose="020B0604020202020204" pitchFamily="34" charset="0"/>
              <a:cs typeface="Arial" panose="020B0604020202020204" pitchFamily="34" charset="0"/>
            </a:endParaRPr>
          </a:p>
          <a:p>
            <a:pPr lvl="1">
              <a:buNone/>
            </a:pPr>
            <a:endParaRPr lang="en-US" sz="3600" dirty="0" smtClean="0">
              <a:latin typeface="Arial" panose="020B0604020202020204" pitchFamily="34" charset="0"/>
              <a:cs typeface="Arial" panose="020B0604020202020204" pitchFamily="34" charset="0"/>
            </a:endParaRPr>
          </a:p>
          <a:p>
            <a:pPr lvl="1">
              <a:buNone/>
            </a:pPr>
            <a:endParaRPr lang="en-US" sz="3600" dirty="0" smtClean="0">
              <a:latin typeface="Arial" panose="020B0604020202020204" pitchFamily="34" charset="0"/>
              <a:cs typeface="Arial" panose="020B0604020202020204" pitchFamily="34" charset="0"/>
            </a:endParaRPr>
          </a:p>
          <a:p>
            <a:pPr lvl="1">
              <a:buNone/>
            </a:pPr>
            <a:r>
              <a:rPr lang="en-US" sz="3600" dirty="0" smtClean="0">
                <a:latin typeface="Arial" panose="020B0604020202020204" pitchFamily="34" charset="0"/>
                <a:cs typeface="Arial" panose="020B0604020202020204" pitchFamily="34" charset="0"/>
              </a:rPr>
              <a:t>	F. HUDDLE – two or more victims</a:t>
            </a:r>
          </a:p>
          <a:p>
            <a:pPr lvl="1">
              <a:buNone/>
            </a:pPr>
            <a:endParaRPr lang="en-US" sz="3600" dirty="0" smtClean="0">
              <a:latin typeface="Arial" panose="020B0604020202020204" pitchFamily="34" charset="0"/>
              <a:cs typeface="Arial" panose="020B0604020202020204" pitchFamily="34" charset="0"/>
            </a:endParaRPr>
          </a:p>
          <a:p>
            <a:pPr lvl="1">
              <a:buNone/>
            </a:pPr>
            <a:r>
              <a:rPr lang="en-US" sz="3600" dirty="0" smtClean="0">
                <a:latin typeface="Arial" panose="020B0604020202020204" pitchFamily="34" charset="0"/>
                <a:cs typeface="Arial" panose="020B0604020202020204" pitchFamily="34" charset="0"/>
              </a:rPr>
              <a:t>	*HELP and HUDDLE can increase survival  as much as 4 times</a:t>
            </a:r>
          </a:p>
          <a:p>
            <a:pPr lvl="1">
              <a:buNone/>
            </a:pPr>
            <a:endParaRPr lang="en-US" dirty="0"/>
          </a:p>
        </p:txBody>
      </p:sp>
      <p:pic>
        <p:nvPicPr>
          <p:cNvPr id="7" name="Picture 6" descr="100_1376.jpg"/>
          <p:cNvPicPr>
            <a:picLocks noChangeAspect="1"/>
          </p:cNvPicPr>
          <p:nvPr/>
        </p:nvPicPr>
        <p:blipFill>
          <a:blip r:embed="rId3" cstate="print"/>
          <a:stretch>
            <a:fillRect/>
          </a:stretch>
        </p:blipFill>
        <p:spPr>
          <a:xfrm>
            <a:off x="4495800" y="1659383"/>
            <a:ext cx="2271439" cy="1617566"/>
          </a:xfrm>
          <a:prstGeom prst="rect">
            <a:avLst/>
          </a:prstGeom>
        </p:spPr>
      </p:pic>
      <p:pic>
        <p:nvPicPr>
          <p:cNvPr id="8" name="Picture 7" descr="Cavitation Tom.jpg"/>
          <p:cNvPicPr>
            <a:picLocks noChangeAspect="1"/>
          </p:cNvPicPr>
          <p:nvPr/>
        </p:nvPicPr>
        <p:blipFill>
          <a:blip r:embed="rId4" cstate="print"/>
          <a:stretch>
            <a:fillRect/>
          </a:stretch>
        </p:blipFill>
        <p:spPr>
          <a:xfrm>
            <a:off x="6858000" y="1371600"/>
            <a:ext cx="2112963" cy="1603513"/>
          </a:xfrm>
          <a:prstGeom prst="rect">
            <a:avLst/>
          </a:prstGeom>
        </p:spPr>
      </p:pic>
      <p:pic>
        <p:nvPicPr>
          <p:cNvPr id="2" name="Picture 1"/>
          <p:cNvPicPr>
            <a:picLocks noChangeAspect="1"/>
          </p:cNvPicPr>
          <p:nvPr/>
        </p:nvPicPr>
        <p:blipFill>
          <a:blip r:embed="rId5"/>
          <a:stretch>
            <a:fillRect/>
          </a:stretch>
        </p:blipFill>
        <p:spPr>
          <a:xfrm>
            <a:off x="1579470" y="3784314"/>
            <a:ext cx="3273836" cy="1170533"/>
          </a:xfrm>
          <a:prstGeom prst="rect">
            <a:avLst/>
          </a:prstGeom>
        </p:spPr>
      </p:pic>
      <p:pic>
        <p:nvPicPr>
          <p:cNvPr id="9" name="Picture 8" descr="National Boat Instructor Training 2011 055.jpg"/>
          <p:cNvPicPr>
            <a:picLocks noChangeAspect="1"/>
          </p:cNvPicPr>
          <p:nvPr/>
        </p:nvPicPr>
        <p:blipFill>
          <a:blip r:embed="rId6" cstate="print"/>
          <a:stretch>
            <a:fillRect/>
          </a:stretch>
        </p:blipFill>
        <p:spPr>
          <a:xfrm>
            <a:off x="5867523" y="4714672"/>
            <a:ext cx="1929384" cy="1071372"/>
          </a:xfrm>
          <a:prstGeom prst="rect">
            <a:avLst/>
          </a:prstGeom>
        </p:spPr>
      </p:pic>
      <p:pic>
        <p:nvPicPr>
          <p:cNvPr id="3" name="Picture 2"/>
          <p:cNvPicPr>
            <a:picLocks noChangeAspect="1"/>
          </p:cNvPicPr>
          <p:nvPr/>
        </p:nvPicPr>
        <p:blipFill>
          <a:blip r:embed="rId7"/>
          <a:stretch>
            <a:fillRect/>
          </a:stretch>
        </p:blipFill>
        <p:spPr>
          <a:xfrm>
            <a:off x="725160" y="0"/>
            <a:ext cx="4615072" cy="1591194"/>
          </a:xfrm>
          <a:prstGeom prst="rect">
            <a:avLst/>
          </a:prstGeom>
        </p:spPr>
      </p:pic>
    </p:spTree>
    <p:extLst>
      <p:ext uri="{BB962C8B-B14F-4D97-AF65-F5344CB8AC3E}">
        <p14:creationId xmlns:p14="http://schemas.microsoft.com/office/powerpoint/2010/main" val="425030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
        <p:nvSpPr>
          <p:cNvPr id="4" name="Content Placeholder 2"/>
          <p:cNvSpPr txBox="1">
            <a:spLocks/>
          </p:cNvSpPr>
          <p:nvPr/>
        </p:nvSpPr>
        <p:spPr>
          <a:xfrm>
            <a:off x="669535" y="533400"/>
            <a:ext cx="8305800" cy="6324600"/>
          </a:xfrm>
          <a:prstGeom prst="rect">
            <a:avLst/>
          </a:prstGeom>
        </p:spPr>
        <p:txBody>
          <a:bodyPr vert="horz">
            <a:normAutofit fontScale="925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marR="0" lvl="0" indent="0" algn="l" defTabSz="914400" rtl="0" eaLnBrk="1" fontAlgn="auto" latinLnBrk="0" hangingPunct="1">
              <a:lnSpc>
                <a:spcPct val="100000"/>
              </a:lnSpc>
              <a:spcBef>
                <a:spcPct val="20000"/>
              </a:spcBef>
              <a:spcAft>
                <a:spcPts val="0"/>
              </a:spcAft>
              <a:buClr>
                <a:srgbClr val="6EA0B0"/>
              </a:buClr>
              <a:buSzPct val="80000"/>
              <a:buNone/>
              <a:tabLst/>
              <a:defRPr/>
            </a:pPr>
            <a:r>
              <a:rPr kumimoji="0" lang="en-US" sz="3200" b="0" i="0" u="none" strike="noStrike" kern="1200" cap="none" spc="0" normalizeH="0" baseline="0" noProof="0" dirty="0" smtClean="0">
                <a:ln>
                  <a:noFill/>
                </a:ln>
                <a:solidFill>
                  <a:sysClr val="window" lastClr="FFFFFF"/>
                </a:solidFill>
                <a:effectLst/>
                <a:uLnTx/>
                <a:uFillTx/>
                <a:latin typeface="Arial"/>
                <a:ea typeface="+mn-ea"/>
                <a:cs typeface="+mn-cs"/>
              </a:rPr>
              <a:t>Getting victims into the rescue boat.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2800" b="0" i="0" u="none" strike="noStrike" kern="1200" cap="none" spc="0" normalizeH="0" baseline="0" noProof="0" dirty="0" smtClean="0">
                <a:ln>
                  <a:noFill/>
                </a:ln>
                <a:solidFill>
                  <a:sysClr val="window" lastClr="FFFFFF"/>
                </a:solidFill>
                <a:effectLst/>
                <a:uLnTx/>
                <a:uFillTx/>
                <a:latin typeface="Arial"/>
                <a:ea typeface="+mn-ea"/>
                <a:cs typeface="+mn-cs"/>
              </a:rPr>
              <a:t>A.  Know your boat.  Use the stern or as far astern as possible.  Some boats will not safely allow an over-the-side retrieval.</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800" b="0" i="0" u="none" strike="noStrike" kern="1200" cap="none" spc="0" normalizeH="0" baseline="0" noProof="0" dirty="0" smtClean="0">
                <a:ln>
                  <a:noFill/>
                </a:ln>
                <a:solidFill>
                  <a:sysClr val="window" lastClr="FFFFFF"/>
                </a:solidFill>
                <a:effectLst/>
                <a:uLnTx/>
                <a:uFillTx/>
                <a:latin typeface="Arial"/>
                <a:ea typeface="+mn-ea"/>
                <a:cs typeface="+mn-cs"/>
              </a:rPr>
              <a:t>		B.  Conscious victim with no major injury.</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1.  A ladder is the easiest and most effective means of 		boarding a boat.  EM 385-1-1 requires Corps vessels to 		carry a boarding ladder.</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2.  A stirrup can be made by tying loop(s) in a line and 		fastening it to a cleat.  Victim can then climb the loop(s) 		as a rope ladder.</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3.  Retrieval strap.</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1900" b="0" i="0" u="none" strike="noStrike" kern="1200" cap="none" spc="0" normalizeH="0" baseline="0" noProof="0" dirty="0" smtClean="0">
                <a:ln>
                  <a:noFill/>
                </a:ln>
                <a:solidFill>
                  <a:sysClr val="window" lastClr="FFFFFF"/>
                </a:solidFill>
                <a:effectLst/>
                <a:uLnTx/>
                <a:uFillTx/>
                <a:latin typeface="Arial"/>
                <a:ea typeface="+mn-ea"/>
                <a:cs typeface="+mn-cs"/>
              </a:rPr>
              <a:t>a. Put a loop of rope or webbing under the victim’s 			armpits. </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1900" b="0" i="0" u="none" strike="noStrike" kern="1200" cap="none" spc="0" normalizeH="0" baseline="0" noProof="0" dirty="0" smtClean="0">
                <a:ln>
                  <a:noFill/>
                </a:ln>
                <a:solidFill>
                  <a:sysClr val="window" lastClr="FFFFFF"/>
                </a:solidFill>
                <a:effectLst/>
                <a:uLnTx/>
                <a:uFillTx/>
                <a:latin typeface="Arial"/>
                <a:ea typeface="+mn-ea"/>
                <a:cs typeface="+mn-cs"/>
              </a:rPr>
              <a:t>				b. May need two rescuers to lift the victim.</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1900" b="0" i="0" u="none" strike="noStrike" kern="1200" cap="none" spc="0" normalizeH="0" baseline="0" noProof="0" dirty="0" smtClean="0">
                <a:ln>
                  <a:noFill/>
                </a:ln>
                <a:solidFill>
                  <a:sysClr val="window" lastClr="FFFFFF"/>
                </a:solidFill>
                <a:effectLst/>
                <a:uLnTx/>
                <a:uFillTx/>
                <a:latin typeface="Arial"/>
                <a:ea typeface="+mn-ea"/>
                <a:cs typeface="+mn-cs"/>
              </a:rPr>
              <a:t>				c. May need to use the bounce technique, pulling 			victim as high as possible on the second bounce 			into the boat.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endPar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endParaRPr kumimoji="0" lang="en-US" sz="3000" b="0" i="0" u="none" strike="noStrike" kern="120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91110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4" name="Content Placeholder 2"/>
          <p:cNvSpPr txBox="1">
            <a:spLocks/>
          </p:cNvSpPr>
          <p:nvPr/>
        </p:nvSpPr>
        <p:spPr>
          <a:xfrm>
            <a:off x="252919" y="388531"/>
            <a:ext cx="8229600" cy="6248400"/>
          </a:xfrm>
          <a:prstGeom prst="rect">
            <a:avLst/>
          </a:prstGeom>
        </p:spPr>
        <p:txBody>
          <a:bodyPr vert="horz">
            <a:normAutofit fontScale="9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48056" marR="0" lvl="1" indent="0" algn="l" defTabSz="914400" rtl="0" eaLnBrk="1" fontAlgn="auto" latinLnBrk="0" hangingPunct="1">
              <a:lnSpc>
                <a:spcPct val="100000"/>
              </a:lnSpc>
              <a:spcBef>
                <a:spcPct val="20000"/>
              </a:spcBef>
              <a:spcAft>
                <a:spcPts val="0"/>
              </a:spcAft>
              <a:buClr>
                <a:srgbClr val="6EA0B0"/>
              </a:buClr>
              <a:buSzPct val="90000"/>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Unconscious or weak victims can be rolled </a:t>
            </a:r>
          </a:p>
          <a:p>
            <a:pPr marL="448056" marR="0" lvl="1" indent="0" algn="l" defTabSz="914400" rtl="0" eaLnBrk="1" fontAlgn="auto" latinLnBrk="0" hangingPunct="1">
              <a:lnSpc>
                <a:spcPct val="100000"/>
              </a:lnSpc>
              <a:spcBef>
                <a:spcPct val="20000"/>
              </a:spcBef>
              <a:spcAft>
                <a:spcPts val="0"/>
              </a:spcAft>
              <a:buClr>
                <a:srgbClr val="6EA0B0"/>
              </a:buClr>
              <a:buSzPct val="90000"/>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aboard the vessel.</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1.  Secure the end of a rescue net or blanket by tying it to the </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side of the boat or by standing on it.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2.  Put the rest of the net/blanket in the water and cradle the </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victim with it.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3.  Rescuers pull up in unison, rolling the victim up and over the   	side of the boat.  </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4.  Do not use this technique if the victim has suspected 	cervical injuries or other trauma.</a:t>
            </a:r>
          </a:p>
          <a:p>
            <a:pPr marL="448056" marR="0" lvl="1" indent="0" algn="l" defTabSz="914400" rtl="0" eaLnBrk="1" fontAlgn="auto" latinLnBrk="0" hangingPunct="1">
              <a:lnSpc>
                <a:spcPct val="100000"/>
              </a:lnSpc>
              <a:spcBef>
                <a:spcPct val="20000"/>
              </a:spcBef>
              <a:spcAft>
                <a:spcPts val="0"/>
              </a:spcAft>
              <a:buClr>
                <a:srgbClr val="6EA0B0"/>
              </a:buClr>
              <a:buSzPct val="90000"/>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Suspected spinal injuries.</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1. Call EMS</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2. While still in the water, keep head and neck aligned by 	placing one forearm on the victim’s sternum and the other on 	the victim’s spine</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3. Support the victim’s head by cupping the chin and back of 	the skull with your hands</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4. Move the victim only if a life threatening, immediate danger 	exists </a:t>
            </a:r>
            <a:endParaRPr kumimoji="0" lang="en-US" sz="2200" b="0" i="0" u="none" strike="noStrike" kern="120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756047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sp>
        <p:nvSpPr>
          <p:cNvPr id="2" name="TextBox 1"/>
          <p:cNvSpPr txBox="1"/>
          <p:nvPr/>
        </p:nvSpPr>
        <p:spPr>
          <a:xfrm>
            <a:off x="155643" y="1068542"/>
            <a:ext cx="8763938" cy="6186309"/>
          </a:xfrm>
          <a:prstGeom prst="rect">
            <a:avLst/>
          </a:prstGeom>
          <a:noFill/>
        </p:spPr>
        <p:txBody>
          <a:bodyPr wrap="none" rtlCol="0">
            <a:spAutoFit/>
          </a:bodyPr>
          <a:lstStyle/>
          <a:p>
            <a:r>
              <a:rPr lang="en-US" sz="3200" u="sng" dirty="0" smtClean="0">
                <a:latin typeface="Arial" panose="020B0604020202020204" pitchFamily="34" charset="0"/>
                <a:cs typeface="Arial" panose="020B0604020202020204" pitchFamily="34" charset="0"/>
              </a:rPr>
              <a:t>Review:</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is the proper rescue procedure?</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are the four self-rescue techniques to get</a:t>
            </a:r>
          </a:p>
          <a:p>
            <a:r>
              <a:rPr lang="en-US" sz="2800" dirty="0" smtClean="0">
                <a:latin typeface="Arial" panose="020B0604020202020204" pitchFamily="34" charset="0"/>
                <a:cs typeface="Arial" panose="020B0604020202020204" pitchFamily="34" charset="0"/>
              </a:rPr>
              <a:t>     back into a boat?</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HELP is an acronym for what?</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Explain the HUDDLE</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are the characteristics of a person drowning?</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Who is top priority in a rescue attempt?</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T/F </a:t>
            </a:r>
            <a:r>
              <a:rPr lang="en-US" sz="2800" dirty="0">
                <a:latin typeface="Arial" panose="020B0604020202020204" pitchFamily="34" charset="0"/>
                <a:cs typeface="Arial" panose="020B0604020202020204" pitchFamily="34" charset="0"/>
              </a:rPr>
              <a:t>– You should approach a drowning victim with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wind to your back to get there faster.</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T/F - Cold water rescues only happen when water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temperatures </a:t>
            </a:r>
            <a:r>
              <a:rPr lang="en-US" sz="2800" dirty="0">
                <a:latin typeface="Arial" panose="020B0604020202020204" pitchFamily="34" charset="0"/>
                <a:cs typeface="Arial" panose="020B0604020202020204" pitchFamily="34" charset="0"/>
              </a:rPr>
              <a:t>drop to 32 degrees or lower</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92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4" name="Title 1"/>
          <p:cNvSpPr txBox="1">
            <a:spLocks/>
          </p:cNvSpPr>
          <p:nvPr/>
        </p:nvSpPr>
        <p:spPr>
          <a:xfrm>
            <a:off x="654210" y="186447"/>
            <a:ext cx="4666034" cy="2301240"/>
          </a:xfrm>
          <a:prstGeom prst="rect">
            <a:avLst/>
          </a:prstGeom>
        </p:spPr>
        <p:txBody>
          <a:bodyPr vert="horz" lIns="45720" rIns="45720" anchor="t">
            <a:norm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cap="all" spc="0" normalizeH="0" baseline="0" noProof="0"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uLnTx/>
                <a:uFillTx/>
                <a:latin typeface="Arial" panose="020B0604020202020204" pitchFamily="34" charset="0"/>
                <a:cs typeface="Arial" panose="020B0604020202020204" pitchFamily="34" charset="0"/>
              </a:rPr>
              <a:t>EMERGENCY PROCEDURES</a:t>
            </a:r>
            <a:endParaRPr kumimoji="0" lang="en-US" sz="4600" b="1" i="0" u="none" strike="noStrike" kern="1200" cap="all" spc="0" normalizeH="0" baseline="0" noProof="0"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uLnTx/>
              <a:uFillTx/>
              <a:latin typeface="Arial" panose="020B0604020202020204" pitchFamily="34" charset="0"/>
              <a:cs typeface="Arial" panose="020B0604020202020204" pitchFamily="34" charset="0"/>
            </a:endParaRPr>
          </a:p>
        </p:txBody>
      </p:sp>
      <p:sp>
        <p:nvSpPr>
          <p:cNvPr id="3" name="TextBox 2"/>
          <p:cNvSpPr txBox="1"/>
          <p:nvPr/>
        </p:nvSpPr>
        <p:spPr>
          <a:xfrm>
            <a:off x="924127" y="2023353"/>
            <a:ext cx="2212465" cy="584775"/>
          </a:xfrm>
          <a:prstGeom prst="rect">
            <a:avLst/>
          </a:prstGeom>
          <a:noFill/>
        </p:spPr>
        <p:txBody>
          <a:bodyPr wrap="none" rtlCol="0">
            <a:spAutoFit/>
          </a:bodyPr>
          <a:lstStyle/>
          <a:p>
            <a:r>
              <a:rPr lang="en-US" sz="3200" u="sng" dirty="0" smtClean="0">
                <a:solidFill>
                  <a:srgbClr val="0099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endParaRPr lang="en-US" sz="3200" u="sng" dirty="0">
              <a:solidFill>
                <a:srgbClr val="0099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0" y="2869660"/>
            <a:ext cx="9182322" cy="1631216"/>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Recognize symptoms of persons in distress and persons drowning</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Understand and be able to perform the rescue sequence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Know the methods of self rescue and be able to perform at least two of them</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Learn how to rescue a victim back into the boat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307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pic>
        <p:nvPicPr>
          <p:cNvPr id="2" name="Picture 1"/>
          <p:cNvPicPr>
            <a:picLocks noChangeAspect="1"/>
          </p:cNvPicPr>
          <p:nvPr/>
        </p:nvPicPr>
        <p:blipFill>
          <a:blip r:embed="rId2"/>
          <a:stretch>
            <a:fillRect/>
          </a:stretch>
        </p:blipFill>
        <p:spPr>
          <a:xfrm>
            <a:off x="648349" y="227268"/>
            <a:ext cx="4669941" cy="2298391"/>
          </a:xfrm>
          <a:prstGeom prst="rect">
            <a:avLst/>
          </a:prstGeom>
        </p:spPr>
      </p:pic>
      <p:sp>
        <p:nvSpPr>
          <p:cNvPr id="7" name="Content Placeholder 2"/>
          <p:cNvSpPr txBox="1">
            <a:spLocks/>
          </p:cNvSpPr>
          <p:nvPr/>
        </p:nvSpPr>
        <p:spPr>
          <a:xfrm>
            <a:off x="126460" y="1653702"/>
            <a:ext cx="8255540" cy="4472461"/>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1.  Most boating fatalities involve capsizing or falls overboard, i.e., people end up in the water that were not planning on being there and were not wearing a PFD.</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 2.  Vessels less than 16 feet account for most fatalities.  Ironically, small vessels have less stringent equipment requirements.</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 3.  Most drownings occur within ten feet of safety.  Therefore, chances are that most rescues will be a simple reach or throw.</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endParaRPr kumimoji="0" lang="en-US" sz="3000" b="0" i="0" u="none" strike="noStrike" kern="120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01505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pic>
        <p:nvPicPr>
          <p:cNvPr id="2" name="Picture 1"/>
          <p:cNvPicPr>
            <a:picLocks noChangeAspect="1"/>
          </p:cNvPicPr>
          <p:nvPr/>
        </p:nvPicPr>
        <p:blipFill>
          <a:blip r:embed="rId2"/>
          <a:stretch>
            <a:fillRect/>
          </a:stretch>
        </p:blipFill>
        <p:spPr>
          <a:xfrm>
            <a:off x="887230" y="91456"/>
            <a:ext cx="4669941" cy="2298391"/>
          </a:xfrm>
          <a:prstGeom prst="rect">
            <a:avLst/>
          </a:prstGeom>
        </p:spPr>
      </p:pic>
      <p:sp>
        <p:nvSpPr>
          <p:cNvPr id="7" name="Content Placeholder 2"/>
          <p:cNvSpPr txBox="1">
            <a:spLocks/>
          </p:cNvSpPr>
          <p:nvPr/>
        </p:nvSpPr>
        <p:spPr>
          <a:xfrm>
            <a:off x="291830" y="1504546"/>
            <a:ext cx="8001000" cy="5516563"/>
          </a:xfrm>
          <a:prstGeom prst="rect">
            <a:avLst/>
          </a:prstGeom>
        </p:spPr>
        <p:txBody>
          <a:bodyPr vert="horz">
            <a:normAutofit fontScale="9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4100" b="0" i="0" u="none" strike="noStrike" kern="1200" cap="none" spc="0" normalizeH="0" baseline="0" noProof="0" dirty="0" smtClean="0">
                <a:ln>
                  <a:noFill/>
                </a:ln>
                <a:solidFill>
                  <a:sysClr val="window" lastClr="FFFFFF"/>
                </a:solidFill>
                <a:effectLst/>
                <a:uLnTx/>
                <a:uFillTx/>
                <a:latin typeface="Arial"/>
                <a:ea typeface="+mn-ea"/>
                <a:cs typeface="+mn-cs"/>
              </a:rPr>
              <a:t>Priorities in rescue situations.</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1.  Self is most important.  Do not do anything that will endanger yourself during a rescue attempt.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endPar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2.  Your partner(s) are second in importance.  Ensure that both you and your rescue partner(s) are safe during any rescue attempt.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endPar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3.  The victim is least important.  You and your rescue partner(s) should not do anything that will make yourselves become victim(s) during a rescue attempt.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endParaRPr kumimoji="0" lang="en-US" sz="3000" b="0" i="0" u="none" strike="noStrike" kern="120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99310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pic>
        <p:nvPicPr>
          <p:cNvPr id="2" name="Picture 1"/>
          <p:cNvPicPr>
            <a:picLocks noChangeAspect="1"/>
          </p:cNvPicPr>
          <p:nvPr/>
        </p:nvPicPr>
        <p:blipFill>
          <a:blip r:embed="rId2"/>
          <a:stretch>
            <a:fillRect/>
          </a:stretch>
        </p:blipFill>
        <p:spPr>
          <a:xfrm>
            <a:off x="690331" y="100808"/>
            <a:ext cx="4669941" cy="2298391"/>
          </a:xfrm>
          <a:prstGeom prst="rect">
            <a:avLst/>
          </a:prstGeom>
        </p:spPr>
      </p:pic>
      <p:sp>
        <p:nvSpPr>
          <p:cNvPr id="7" name="Content Placeholder 2"/>
          <p:cNvSpPr txBox="1">
            <a:spLocks/>
          </p:cNvSpPr>
          <p:nvPr/>
        </p:nvSpPr>
        <p:spPr>
          <a:xfrm>
            <a:off x="291829" y="1483597"/>
            <a:ext cx="8667345" cy="6172200"/>
          </a:xfrm>
          <a:prstGeom prst="rect">
            <a:avLst/>
          </a:prstGeom>
        </p:spPr>
        <p:txBody>
          <a:bodyPr vert="horz">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11200" b="0" i="0" u="none" strike="noStrike" kern="1200" cap="none" spc="0" normalizeH="0" baseline="0" noProof="0" dirty="0" smtClean="0">
                <a:ln>
                  <a:noFill/>
                </a:ln>
                <a:solidFill>
                  <a:sysClr val="window" lastClr="FFFFFF"/>
                </a:solidFill>
                <a:effectLst/>
                <a:uLnTx/>
                <a:uFillTx/>
                <a:latin typeface="Arial"/>
                <a:ea typeface="+mn-ea"/>
                <a:cs typeface="+mn-cs"/>
              </a:rPr>
              <a:t>Characteristics of a person in distress.</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9600" b="0" i="0" u="none" strike="noStrike" kern="1200" cap="none" spc="0" normalizeH="0" baseline="0" noProof="0" dirty="0" smtClean="0">
                <a:ln>
                  <a:noFill/>
                </a:ln>
                <a:solidFill>
                  <a:sysClr val="window" lastClr="FFFFFF"/>
                </a:solidFill>
                <a:effectLst/>
                <a:uLnTx/>
                <a:uFillTx/>
                <a:latin typeface="Arial"/>
                <a:ea typeface="+mn-ea"/>
                <a:cs typeface="+mn-cs"/>
              </a:rPr>
              <a:t>1.  Can wave and yell for help.</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9600" b="0" i="0" u="none" strike="noStrike" kern="1200" cap="none" spc="0" normalizeH="0" baseline="0" noProof="0" dirty="0" smtClean="0">
                <a:ln>
                  <a:noFill/>
                </a:ln>
                <a:solidFill>
                  <a:sysClr val="window" lastClr="FFFFFF"/>
                </a:solidFill>
                <a:effectLst/>
                <a:uLnTx/>
                <a:uFillTx/>
                <a:latin typeface="Arial"/>
                <a:ea typeface="+mn-ea"/>
                <a:cs typeface="+mn-cs"/>
              </a:rPr>
              <a:t>2.  Has not yet reached the panic stage.</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7000" b="0" i="0" u="none" strike="noStrike" kern="1200" cap="none" spc="0" normalizeH="0" baseline="0" noProof="0" dirty="0" smtClean="0">
                <a:ln>
                  <a:noFill/>
                </a:ln>
                <a:solidFill>
                  <a:sysClr val="window" lastClr="FFFFFF"/>
                </a:solidFill>
                <a:effectLst/>
                <a:uLnTx/>
                <a:uFillTx/>
                <a:latin typeface="Arial"/>
                <a:ea typeface="+mn-ea"/>
                <a:cs typeface="+mn-cs"/>
              </a:rPr>
              <a:t> </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11200" b="0" i="0" u="none" strike="noStrike" kern="1200" cap="none" spc="0" normalizeH="0" baseline="0" noProof="0" dirty="0" smtClean="0">
                <a:ln>
                  <a:noFill/>
                </a:ln>
                <a:solidFill>
                  <a:sysClr val="window" lastClr="FFFFFF"/>
                </a:solidFill>
                <a:effectLst/>
                <a:uLnTx/>
                <a:uFillTx/>
                <a:latin typeface="Arial"/>
                <a:ea typeface="+mn-ea"/>
                <a:cs typeface="+mn-cs"/>
              </a:rPr>
              <a:t>Characteristics of a person drowning.</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9600" b="0" i="0" u="none" strike="noStrike" kern="1200" cap="none" spc="0" normalizeH="0" baseline="0" noProof="0" dirty="0" smtClean="0">
                <a:ln>
                  <a:noFill/>
                </a:ln>
                <a:solidFill>
                  <a:sysClr val="window" lastClr="FFFFFF"/>
                </a:solidFill>
                <a:effectLst/>
                <a:uLnTx/>
                <a:uFillTx/>
                <a:latin typeface="Arial"/>
                <a:ea typeface="+mn-ea"/>
                <a:cs typeface="+mn-cs"/>
              </a:rPr>
              <a:t>1.  Cannot speak, consciously wave for help, or consciously grab rescue device.</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9600" b="0" i="0" u="none" strike="noStrike" kern="1200" cap="none" spc="0" normalizeH="0" baseline="0" noProof="0" dirty="0" smtClean="0">
                <a:ln>
                  <a:noFill/>
                </a:ln>
                <a:solidFill>
                  <a:sysClr val="window" lastClr="FFFFFF"/>
                </a:solidFill>
                <a:effectLst/>
                <a:uLnTx/>
                <a:uFillTx/>
                <a:latin typeface="Arial"/>
                <a:ea typeface="+mn-ea"/>
                <a:cs typeface="+mn-cs"/>
              </a:rPr>
              <a:t>2.  Has reached the stage of total panic.</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9600" b="0" i="0" u="none" strike="noStrike" kern="1200" cap="none" spc="0" normalizeH="0" baseline="0" noProof="0" dirty="0" smtClean="0">
                <a:ln>
                  <a:noFill/>
                </a:ln>
                <a:solidFill>
                  <a:sysClr val="window" lastClr="FFFFFF"/>
                </a:solidFill>
                <a:effectLst/>
                <a:uLnTx/>
                <a:uFillTx/>
                <a:latin typeface="Arial"/>
                <a:ea typeface="+mn-ea"/>
                <a:cs typeface="+mn-cs"/>
              </a:rPr>
              <a:t>3.  May have as little as 20 to 60 seconds before they go under; or may disappear immediately.</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9600" b="0" i="0" u="none" strike="noStrike" kern="1200" cap="none" spc="0" normalizeH="0" baseline="0" noProof="0" dirty="0" smtClean="0">
                <a:ln>
                  <a:noFill/>
                </a:ln>
                <a:solidFill>
                  <a:sysClr val="window" lastClr="FFFFFF"/>
                </a:solidFill>
                <a:effectLst/>
                <a:uLnTx/>
                <a:uFillTx/>
                <a:latin typeface="Arial"/>
                <a:ea typeface="+mn-ea"/>
                <a:cs typeface="+mn-cs"/>
              </a:rPr>
              <a:t>4.  Appear to be doing a sideways breaststroke with arms raised above the head and moving down onto the water.  The head is tilted way back and the mouth is wide open.  May have the appearance of playing or splashing.</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9600" b="0" i="0" u="none" strike="noStrike" kern="1200" cap="none" spc="0" normalizeH="0" baseline="0" noProof="0" dirty="0" smtClean="0">
                <a:ln>
                  <a:noFill/>
                </a:ln>
                <a:solidFill>
                  <a:sysClr val="window" lastClr="FFFFFF"/>
                </a:solidFill>
                <a:effectLst/>
                <a:uLnTx/>
                <a:uFillTx/>
                <a:latin typeface="Arial"/>
                <a:ea typeface="+mn-ea"/>
                <a:cs typeface="+mn-cs"/>
              </a:rPr>
              <a:t>5.  Will drown you if they can get close enough to you.</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endParaRPr kumimoji="0" lang="en-US" sz="9600" b="0" i="0" u="none" strike="noStrike" kern="120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457994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4" name="Content Placeholder 2"/>
          <p:cNvSpPr>
            <a:spLocks noGrp="1"/>
          </p:cNvSpPr>
          <p:nvPr>
            <p:ph idx="1"/>
          </p:nvPr>
        </p:nvSpPr>
        <p:spPr>
          <a:xfrm>
            <a:off x="408562" y="1063423"/>
            <a:ext cx="8458200" cy="6400800"/>
          </a:xfrm>
        </p:spPr>
        <p:txBody>
          <a:bodyPr>
            <a:noAutofit/>
          </a:bodyPr>
          <a:lstStyle/>
          <a:p>
            <a:pPr>
              <a:buNone/>
            </a:pPr>
            <a:r>
              <a:rPr lang="en-US" sz="2800" dirty="0" smtClean="0">
                <a:latin typeface="Arial" panose="020B0604020202020204" pitchFamily="34" charset="0"/>
                <a:cs typeface="Arial" panose="020B0604020202020204" pitchFamily="34" charset="0"/>
              </a:rPr>
              <a:t>Rescue sequence. </a:t>
            </a:r>
          </a:p>
          <a:p>
            <a:r>
              <a:rPr lang="en-US" sz="2400" dirty="0" smtClean="0">
                <a:latin typeface="Arial" panose="020B0604020202020204" pitchFamily="34" charset="0"/>
                <a:cs typeface="Arial" panose="020B0604020202020204" pitchFamily="34" charset="0"/>
              </a:rPr>
              <a:t>A.  </a:t>
            </a:r>
            <a:r>
              <a:rPr lang="en-US" sz="3200" b="1" u="sng" dirty="0" smtClean="0">
                <a:solidFill>
                  <a:srgbClr val="FF0000"/>
                </a:solidFill>
                <a:latin typeface="Arial" panose="020B0604020202020204" pitchFamily="34" charset="0"/>
                <a:cs typeface="Arial" panose="020B0604020202020204" pitchFamily="34" charset="0"/>
              </a:rPr>
              <a:t>Talk</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Try to talk the victim into self-rescue if the situation permits.  Remember to maintain visual and verbal contact with the victim while using any rescue technique.</a:t>
            </a:r>
          </a:p>
          <a:p>
            <a:r>
              <a:rPr lang="en-US" sz="2400" dirty="0" smtClean="0">
                <a:latin typeface="Arial" panose="020B0604020202020204" pitchFamily="34" charset="0"/>
                <a:cs typeface="Arial" panose="020B0604020202020204" pitchFamily="34" charset="0"/>
              </a:rPr>
              <a:t>B.  </a:t>
            </a:r>
            <a:r>
              <a:rPr lang="en-US" sz="3200" b="1" u="sng" dirty="0" smtClean="0">
                <a:solidFill>
                  <a:srgbClr val="FF0000"/>
                </a:solidFill>
                <a:latin typeface="Arial" panose="020B0604020202020204" pitchFamily="34" charset="0"/>
                <a:cs typeface="Arial" panose="020B0604020202020204" pitchFamily="34" charset="0"/>
              </a:rPr>
              <a:t>Reach</a:t>
            </a:r>
            <a:r>
              <a:rPr lang="en-US" sz="2400" dirty="0" smtClean="0">
                <a:latin typeface="Arial" panose="020B0604020202020204" pitchFamily="34" charset="0"/>
                <a:cs typeface="Arial" panose="020B0604020202020204" pitchFamily="34" charset="0"/>
              </a:rPr>
              <a:t>  Reach towards the victim with something that the victim can grab hold of and be pulled to safety.</a:t>
            </a:r>
          </a:p>
          <a:p>
            <a:pPr lvl="1"/>
            <a:r>
              <a:rPr lang="en-US" sz="2400" dirty="0" smtClean="0">
                <a:latin typeface="Arial" panose="020B0604020202020204" pitchFamily="34" charset="0"/>
                <a:cs typeface="Arial" panose="020B0604020202020204" pitchFamily="34" charset="0"/>
              </a:rPr>
              <a:t>1.  Use pike pole, paddle, fishing pole, etc. to reach out to victim.</a:t>
            </a:r>
          </a:p>
          <a:p>
            <a:pPr lvl="1"/>
            <a:r>
              <a:rPr lang="en-US" sz="2400" dirty="0" smtClean="0">
                <a:latin typeface="Arial" panose="020B0604020202020204" pitchFamily="34" charset="0"/>
                <a:cs typeface="Arial" panose="020B0604020202020204" pitchFamily="34" charset="0"/>
              </a:rPr>
              <a:t>2.  Place reach device in the victim’s hand or under their arm.  A drowning victim cannot think rationally to reach out and grab hold of the item.  If the device touches them, the victim will grab hold of it instinctively.</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11171" y="188359"/>
            <a:ext cx="4612584" cy="1591803"/>
          </a:xfrm>
          <a:prstGeom prst="rect">
            <a:avLst/>
          </a:prstGeom>
        </p:spPr>
      </p:pic>
    </p:spTree>
    <p:extLst>
      <p:ext uri="{BB962C8B-B14F-4D97-AF65-F5344CB8AC3E}">
        <p14:creationId xmlns:p14="http://schemas.microsoft.com/office/powerpoint/2010/main" val="2201759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4" name="Content Placeholder 2"/>
          <p:cNvSpPr txBox="1">
            <a:spLocks/>
          </p:cNvSpPr>
          <p:nvPr/>
        </p:nvSpPr>
        <p:spPr>
          <a:xfrm>
            <a:off x="223736" y="1063423"/>
            <a:ext cx="8305800" cy="5897563"/>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3.  Be careful that the victim doesn’t pull in the rescuer.  The rescuer should be prepared to let go of reach device if they are in danger of being pulled into the water with the victim.</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4.  Rescuer can extend an arm or leg to the victim, but be sure that the rescuer is firmly anchored to safety.  This is a dangerous maneuver because the rescuer may not be able to let go if the victim is pulling the rescuer into the water.</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200" b="0" i="0" u="none" strike="noStrike" kern="1200" cap="none" spc="0" normalizeH="0" baseline="0" noProof="0" dirty="0" smtClean="0">
                <a:ln>
                  <a:noFill/>
                </a:ln>
                <a:solidFill>
                  <a:sysClr val="window" lastClr="FFFFFF"/>
                </a:solidFill>
                <a:effectLst/>
                <a:uLnTx/>
                <a:uFillTx/>
                <a:latin typeface="Arial"/>
                <a:ea typeface="+mn-ea"/>
                <a:cs typeface="+mn-cs"/>
              </a:rPr>
              <a:t>C.  </a:t>
            </a:r>
            <a:r>
              <a:rPr kumimoji="0" lang="en-US" sz="3200" b="1" i="0" u="sng" strike="noStrike" kern="1200" cap="none" spc="0" normalizeH="0" baseline="0" noProof="0" dirty="0" smtClean="0">
                <a:ln>
                  <a:noFill/>
                </a:ln>
                <a:solidFill>
                  <a:srgbClr val="FF0000"/>
                </a:solidFill>
                <a:effectLst/>
                <a:uLnTx/>
                <a:uFillTx/>
                <a:latin typeface="Arial"/>
                <a:ea typeface="+mn-ea"/>
                <a:cs typeface="+mn-cs"/>
              </a:rPr>
              <a:t>Throw</a:t>
            </a:r>
            <a:r>
              <a:rPr kumimoji="0" lang="en-US" sz="32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2400" b="0" i="0" u="none" strike="noStrike" kern="1200" cap="none" spc="0" normalizeH="0" baseline="0" noProof="0" dirty="0" err="1" smtClean="0">
                <a:ln>
                  <a:noFill/>
                </a:ln>
                <a:solidFill>
                  <a:sysClr val="window" lastClr="FFFFFF"/>
                </a:solidFill>
                <a:effectLst/>
                <a:uLnTx/>
                <a:uFillTx/>
                <a:latin typeface="Arial"/>
                <a:ea typeface="+mn-ea"/>
                <a:cs typeface="+mn-cs"/>
              </a:rPr>
              <a:t>Throw</a:t>
            </a:r>
            <a:r>
              <a:rPr kumimoji="0" lang="en-US" sz="2400" b="0" i="0" u="none" strike="noStrike" kern="1200" cap="none" spc="0" normalizeH="0" baseline="0" noProof="0" dirty="0" smtClean="0">
                <a:ln>
                  <a:noFill/>
                </a:ln>
                <a:solidFill>
                  <a:sysClr val="window" lastClr="FFFFFF"/>
                </a:solidFill>
                <a:effectLst/>
                <a:uLnTx/>
                <a:uFillTx/>
                <a:latin typeface="Arial"/>
                <a:ea typeface="+mn-ea"/>
                <a:cs typeface="+mn-cs"/>
              </a:rPr>
              <a:t> an object that floats to the victim and that is attached to a line to pull the victim to safety.</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1.  Use the throwing technique when </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None/>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	conditions or time prevent a reach rescue.</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2.  Throw upstream or upwind so device </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None/>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	will float to victim.</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rPr>
              <a:t>3.  Shout “rope” when throwing.</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endParaRPr kumimoji="0" lang="en-US" sz="2000" b="0" i="0" u="none" strike="noStrike" kern="1200" cap="none" spc="0" normalizeH="0" baseline="0" noProof="0" dirty="0" smtClean="0">
              <a:ln>
                <a:noFill/>
              </a:ln>
              <a:solidFill>
                <a:sysClr val="window" lastClr="FFFFFF"/>
              </a:solidFill>
              <a:effectLst/>
              <a:uLnTx/>
              <a:uFillTx/>
              <a:latin typeface="Arial"/>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endParaRPr kumimoji="0" lang="en-US" sz="3000" b="0" i="0" u="none" strike="noStrike" kern="1200" cap="none" spc="0" normalizeH="0" baseline="0" noProof="0" dirty="0">
              <a:ln>
                <a:noFill/>
              </a:ln>
              <a:solidFill>
                <a:sysClr val="window" lastClr="FFFFFF"/>
              </a:solidFill>
              <a:effectLst/>
              <a:uLnTx/>
              <a:uFillTx/>
              <a:latin typeface="Arial"/>
              <a:ea typeface="+mn-ea"/>
              <a:cs typeface="+mn-cs"/>
            </a:endParaRPr>
          </a:p>
        </p:txBody>
      </p:sp>
      <p:pic>
        <p:nvPicPr>
          <p:cNvPr id="2" name="Picture 1"/>
          <p:cNvPicPr>
            <a:picLocks noChangeAspect="1"/>
          </p:cNvPicPr>
          <p:nvPr/>
        </p:nvPicPr>
        <p:blipFill>
          <a:blip r:embed="rId2"/>
          <a:stretch>
            <a:fillRect/>
          </a:stretch>
        </p:blipFill>
        <p:spPr>
          <a:xfrm>
            <a:off x="684628" y="104212"/>
            <a:ext cx="4615072" cy="1591194"/>
          </a:xfrm>
          <a:prstGeom prst="rect">
            <a:avLst/>
          </a:prstGeom>
        </p:spPr>
      </p:pic>
    </p:spTree>
    <p:extLst>
      <p:ext uri="{BB962C8B-B14F-4D97-AF65-F5344CB8AC3E}">
        <p14:creationId xmlns:p14="http://schemas.microsoft.com/office/powerpoint/2010/main" val="330619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pic>
        <p:nvPicPr>
          <p:cNvPr id="2" name="Picture 1"/>
          <p:cNvPicPr>
            <a:picLocks noChangeAspect="1"/>
          </p:cNvPicPr>
          <p:nvPr/>
        </p:nvPicPr>
        <p:blipFill>
          <a:blip r:embed="rId2"/>
          <a:stretch>
            <a:fillRect/>
          </a:stretch>
        </p:blipFill>
        <p:spPr>
          <a:xfrm>
            <a:off x="639945" y="162578"/>
            <a:ext cx="4615072" cy="1591194"/>
          </a:xfrm>
          <a:prstGeom prst="rect">
            <a:avLst/>
          </a:prstGeom>
        </p:spPr>
      </p:pic>
      <p:sp>
        <p:nvSpPr>
          <p:cNvPr id="7" name="Content Placeholder 2"/>
          <p:cNvSpPr txBox="1">
            <a:spLocks/>
          </p:cNvSpPr>
          <p:nvPr/>
        </p:nvSpPr>
        <p:spPr>
          <a:xfrm>
            <a:off x="0" y="1387992"/>
            <a:ext cx="8458200" cy="6019800"/>
          </a:xfrm>
          <a:prstGeom prst="rect">
            <a:avLst/>
          </a:prstGeom>
        </p:spPr>
        <p:txBody>
          <a:bodyPr vert="horz">
            <a:normAutofit fontScale="7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4.  A throwable ring buoy with 90 feet of 3/8 “ or better polypropylene line attached.</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a. Required by EM 385-1-1 on all Corps vessels.</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			b. A ring buoy is the best choice for a victim in the 			panic stage or unable to keep themselves afloat.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			c. Rescuers must practice throwing ring buoy to 				maintain proficiency.  Inexperienced rescuer may have 			trouble with throwing distance and accuracy.</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5.  Throw bag or heaving line.</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30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a. These aids offer no flotation to the victim.</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			b. Inexperienced rescuers may find the throw bag or 			heaving line easier to use than a ring buoy.</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			c. These aids are good for use with victims able to 			float unassisted and not in the panic stage.</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			d. Throw bags or heaving lines must be thrown past 			the victim so they may grab the line and not the bag.</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6.  Other possible throwing items may include any type PFD, cooler, spare tire, or anything that floats.</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endParaRPr kumimoji="0" lang="en-US" sz="3000" b="0" i="0" u="none" strike="noStrike" kern="120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09547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
            </a:r>
            <a:br>
              <a:rPr lang="en-US" dirty="0"/>
            </a:br>
            <a:endParaRPr lang="en-US" dirty="0"/>
          </a:p>
        </p:txBody>
      </p:sp>
      <p:sp>
        <p:nvSpPr>
          <p:cNvPr id="5" name="Slide Number Placeholder 4"/>
          <p:cNvSpPr>
            <a:spLocks noGrp="1"/>
          </p:cNvSpPr>
          <p:nvPr>
            <p:ph type="sldNum" sz="quarter" idx="12"/>
          </p:nvPr>
        </p:nvSpPr>
        <p:spPr>
          <a:prstGeom prst="rect">
            <a:avLst/>
          </a:prstGeom>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sp>
        <p:nvSpPr>
          <p:cNvPr id="4" name="Content Placeholder 2"/>
          <p:cNvSpPr txBox="1">
            <a:spLocks/>
          </p:cNvSpPr>
          <p:nvPr/>
        </p:nvSpPr>
        <p:spPr>
          <a:xfrm>
            <a:off x="116731" y="896566"/>
            <a:ext cx="8832715" cy="6172200"/>
          </a:xfrm>
          <a:prstGeom prst="rect">
            <a:avLst/>
          </a:prstGeom>
        </p:spPr>
        <p:txBody>
          <a:bodyPr vert="horz">
            <a:normAutofit fontScale="925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Char char=""/>
              <a:tabLst/>
              <a:defRPr/>
            </a:pPr>
            <a:r>
              <a:rPr kumimoji="0" lang="en-US" sz="3800" b="0" i="0" u="none" strike="noStrike" kern="1200" cap="none" spc="0" normalizeH="0" baseline="0" noProof="0" dirty="0" smtClean="0">
                <a:ln>
                  <a:noFill/>
                </a:ln>
                <a:solidFill>
                  <a:sysClr val="window" lastClr="FFFFFF"/>
                </a:solidFill>
                <a:effectLst/>
                <a:uLnTx/>
                <a:uFillTx/>
                <a:latin typeface="Arial"/>
                <a:ea typeface="+mn-ea"/>
                <a:cs typeface="+mn-cs"/>
              </a:rPr>
              <a:t>D.  </a:t>
            </a:r>
            <a:r>
              <a:rPr kumimoji="0" lang="en-US" sz="3500" b="1" i="0" u="sng" strike="noStrike" kern="1200" cap="none" spc="0" normalizeH="0" baseline="0" noProof="0" dirty="0" smtClean="0">
                <a:ln>
                  <a:noFill/>
                </a:ln>
                <a:solidFill>
                  <a:srgbClr val="FF0000"/>
                </a:solidFill>
                <a:effectLst/>
                <a:uLnTx/>
                <a:uFillTx/>
                <a:latin typeface="Arial"/>
                <a:ea typeface="+mn-ea"/>
                <a:cs typeface="+mn-cs"/>
              </a:rPr>
              <a:t>Go</a:t>
            </a:r>
            <a:r>
              <a:rPr kumimoji="0" lang="en-US" sz="35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b="0" i="0" u="none" strike="noStrike" kern="1200" cap="none" spc="0" normalizeH="0" baseline="0" noProof="0" dirty="0" smtClean="0">
                <a:ln>
                  <a:noFill/>
                </a:ln>
                <a:solidFill>
                  <a:sysClr val="window" lastClr="FFFFFF"/>
                </a:solidFill>
                <a:effectLst/>
                <a:uLnTx/>
                <a:uFillTx/>
                <a:latin typeface="Arial"/>
                <a:ea typeface="+mn-ea"/>
                <a:cs typeface="+mn-cs"/>
              </a:rPr>
              <a:t>Use a boat to go to the victim.</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1.  Approach victim into the wind or current for more positive control of your vessel.</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2.  Use reach and throw techniques when the vessel is close enough to the victim.</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3.  As your boat nears the victim, shut the engine off unless other hazards dictate otherwise (nearby dam, currents, high winds, etc.).</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4. Go to the victim using in-water rescue techniques as a last resort.</a:t>
            </a:r>
          </a:p>
          <a:p>
            <a:pPr marL="1005840" marR="0" lvl="2" indent="-256032" algn="l" defTabSz="914400" rtl="0" eaLnBrk="1" fontAlgn="auto" latinLnBrk="0" hangingPunct="1">
              <a:lnSpc>
                <a:spcPct val="100000"/>
              </a:lnSpc>
              <a:spcBef>
                <a:spcPct val="20000"/>
              </a:spcBef>
              <a:spcAft>
                <a:spcPts val="0"/>
              </a:spcAft>
              <a:buClr>
                <a:srgbClr val="CCAF0A"/>
              </a:buClr>
              <a:buSzPct val="85000"/>
              <a:buFont typeface="Arial"/>
              <a:buNone/>
              <a:tabLst/>
              <a:defRPr/>
            </a:pPr>
            <a:r>
              <a:rPr kumimoji="0" lang="en-US" sz="2200" b="0" i="0" u="none" strike="noStrike" kern="1200" cap="none" spc="0" normalizeH="0" baseline="0" noProof="0" dirty="0" smtClean="0">
                <a:ln>
                  <a:noFill/>
                </a:ln>
                <a:solidFill>
                  <a:sysClr val="window" lastClr="FFFFFF"/>
                </a:solidFill>
                <a:effectLst/>
                <a:uLnTx/>
                <a:uFillTx/>
                <a:latin typeface="Arial"/>
                <a:ea typeface="+mn-ea"/>
                <a:cs typeface="+mn-cs"/>
              </a:rPr>
              <a:t>	a.  Special notes.</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2600" b="0" i="0" u="none" strike="noStrike" kern="1200" cap="none" spc="0" normalizeH="0" baseline="0" noProof="0" dirty="0" smtClean="0">
                <a:ln>
                  <a:noFill/>
                </a:ln>
                <a:solidFill>
                  <a:sysClr val="window" lastClr="FFFFFF"/>
                </a:solidFill>
                <a:effectLst/>
                <a:uLnTx/>
                <a:uFillTx/>
                <a:latin typeface="Arial"/>
                <a:ea typeface="+mn-ea"/>
                <a:cs typeface="+mn-cs"/>
              </a:rPr>
              <a:t>			</a:t>
            </a:r>
            <a:r>
              <a:rPr kumimoji="0" lang="en-US" sz="1900" b="0" i="0" u="none" strike="noStrike" kern="1200" cap="none" spc="0" normalizeH="0" baseline="0" noProof="0" dirty="0" smtClean="0">
                <a:ln>
                  <a:noFill/>
                </a:ln>
                <a:solidFill>
                  <a:sysClr val="window" lastClr="FFFFFF"/>
                </a:solidFill>
                <a:effectLst/>
                <a:uLnTx/>
                <a:uFillTx/>
                <a:latin typeface="Arial"/>
                <a:ea typeface="+mn-ea"/>
                <a:cs typeface="+mn-cs"/>
              </a:rPr>
              <a:t>1. In-water rescue is the most dangerous form of rescue that 			should only be attempted by individuals who have been trained, 		who consistently practice, and who are in adequate physical 			condition.</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1900" b="0" i="0" u="none" strike="noStrike" kern="1200" cap="none" spc="0" normalizeH="0" baseline="0" noProof="0" dirty="0" smtClean="0">
                <a:ln>
                  <a:noFill/>
                </a:ln>
                <a:solidFill>
                  <a:sysClr val="window" lastClr="FFFFFF"/>
                </a:solidFill>
                <a:effectLst/>
                <a:uLnTx/>
                <a:uFillTx/>
                <a:latin typeface="Arial"/>
                <a:ea typeface="+mn-ea"/>
                <a:cs typeface="+mn-cs"/>
              </a:rPr>
              <a:t>			2. Cold water rescue (water temperature less than 70 degrees) 		requires the use of a cold-water survival suit.</a:t>
            </a:r>
          </a:p>
          <a:p>
            <a:pPr marL="420624" marR="0" lvl="0" indent="-384048" algn="l" defTabSz="914400" rtl="0" eaLnBrk="1" fontAlgn="auto" latinLnBrk="0" hangingPunct="1">
              <a:lnSpc>
                <a:spcPct val="100000"/>
              </a:lnSpc>
              <a:spcBef>
                <a:spcPct val="20000"/>
              </a:spcBef>
              <a:spcAft>
                <a:spcPts val="0"/>
              </a:spcAft>
              <a:buClr>
                <a:srgbClr val="6EA0B0"/>
              </a:buClr>
              <a:buSzPct val="80000"/>
              <a:buFont typeface="Wingdings 2"/>
              <a:buNone/>
              <a:tabLst/>
              <a:defRPr/>
            </a:pPr>
            <a:r>
              <a:rPr kumimoji="0" lang="en-US" sz="1900" b="0" i="0" u="none" strike="noStrike" kern="1200" cap="none" spc="0" normalizeH="0" baseline="0" noProof="0" dirty="0" smtClean="0">
                <a:ln>
                  <a:noFill/>
                </a:ln>
                <a:solidFill>
                  <a:sysClr val="window" lastClr="FFFFFF"/>
                </a:solidFill>
                <a:effectLst/>
                <a:uLnTx/>
                <a:uFillTx/>
                <a:latin typeface="Arial"/>
                <a:ea typeface="+mn-ea"/>
                <a:cs typeface="+mn-cs"/>
              </a:rPr>
              <a:t>			3. Use in-water rescue as a last resort when all other methods 			have failed or are impossible.</a:t>
            </a:r>
          </a:p>
          <a:p>
            <a:pPr marL="722376" marR="0" lvl="1" indent="-274320" algn="l" defTabSz="914400" rtl="0" eaLnBrk="1" fontAlgn="auto" latinLnBrk="0" hangingPunct="1">
              <a:lnSpc>
                <a:spcPct val="100000"/>
              </a:lnSpc>
              <a:spcBef>
                <a:spcPct val="20000"/>
              </a:spcBef>
              <a:spcAft>
                <a:spcPts val="0"/>
              </a:spcAft>
              <a:buClr>
                <a:srgbClr val="6EA0B0"/>
              </a:buClr>
              <a:buSzPct val="90000"/>
              <a:buFont typeface="Wingdings 2"/>
              <a:buChar char=""/>
              <a:tabLst/>
              <a:defRPr/>
            </a:pPr>
            <a:endParaRPr kumimoji="0" lang="en-US" sz="2000" b="0" i="0" u="none" strike="noStrike" kern="1200" cap="none" spc="0" normalizeH="0" baseline="0" noProof="0" dirty="0">
              <a:ln>
                <a:noFill/>
              </a:ln>
              <a:solidFill>
                <a:sysClr val="window" lastClr="FFFFFF"/>
              </a:solidFill>
              <a:effectLst/>
              <a:uLnTx/>
              <a:uFillTx/>
              <a:latin typeface="Arial"/>
              <a:ea typeface="+mn-ea"/>
              <a:cs typeface="+mn-cs"/>
            </a:endParaRPr>
          </a:p>
        </p:txBody>
      </p:sp>
      <p:pic>
        <p:nvPicPr>
          <p:cNvPr id="2" name="Picture 1"/>
          <p:cNvPicPr>
            <a:picLocks noChangeAspect="1"/>
          </p:cNvPicPr>
          <p:nvPr/>
        </p:nvPicPr>
        <p:blipFill>
          <a:blip r:embed="rId2"/>
          <a:stretch>
            <a:fillRect/>
          </a:stretch>
        </p:blipFill>
        <p:spPr>
          <a:xfrm>
            <a:off x="643104" y="0"/>
            <a:ext cx="4615072" cy="1591194"/>
          </a:xfrm>
          <a:prstGeom prst="rect">
            <a:avLst/>
          </a:prstGeom>
        </p:spPr>
      </p:pic>
    </p:spTree>
    <p:extLst>
      <p:ext uri="{BB962C8B-B14F-4D97-AF65-F5344CB8AC3E}">
        <p14:creationId xmlns:p14="http://schemas.microsoft.com/office/powerpoint/2010/main" val="307587307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B8C2CD5-50C2-4A7C-996A-3D6312B83669}">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7586</TotalTime>
  <Words>678</Words>
  <Application>Microsoft Office PowerPoint</Application>
  <PresentationFormat>On-screen Show (4:3)</PresentationFormat>
  <Paragraphs>136</Paragraphs>
  <Slides>13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ＭＳ Ｐゴシック</vt:lpstr>
      <vt:lpstr>Arial</vt:lpstr>
      <vt:lpstr>Calibri</vt:lpstr>
      <vt:lpstr>Century Gothic</vt:lpstr>
      <vt:lpstr>Wingdings 2</vt:lpstr>
      <vt:lpstr>Wingdings 3</vt:lpstr>
      <vt:lpstr>Content Templates</vt:lpstr>
      <vt:lpstr>Chart Color Templates</vt:lpstr>
      <vt:lpstr>Ion</vt:lpstr>
      <vt:lpstr>MOTORBOAT TRAINING, TESTING &amp; LICENSING</vt:lpstr>
      <vt:lpstr> </vt:lpstr>
      <vt:lpstr> </vt:lpstr>
      <vt:lpstr> </vt:lpstr>
      <vt:lpstr> </vt:lpstr>
      <vt:lpstr> </vt:lpstr>
      <vt:lpstr> </vt:lpstr>
      <vt:lpstr> </vt:lpstr>
      <vt:lpstr> </vt:lpstr>
      <vt:lpstr> </vt:lpstr>
      <vt:lpstr> </vt:lpstr>
      <vt:lpstr> </vt:lpstr>
      <vt:lpstr>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Ruebenson, Arthur J CIV USARMY CESAJ (US)</cp:lastModifiedBy>
  <cp:revision>375</cp:revision>
  <dcterms:created xsi:type="dcterms:W3CDTF">2017-02-20T05:10:01Z</dcterms:created>
  <dcterms:modified xsi:type="dcterms:W3CDTF">2020-01-22T16:34:49Z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